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58" r:id="rId3"/>
    <p:sldId id="260" r:id="rId4"/>
    <p:sldId id="261" r:id="rId5"/>
    <p:sldId id="262" r:id="rId6"/>
    <p:sldId id="263" r:id="rId7"/>
  </p:sldIdLst>
  <p:sldSz cx="9906000" cy="6858000" type="A4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320" y="-9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ímdia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1" descr="grid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92688" y="525463"/>
            <a:ext cx="2235200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2" descr="logo_borito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70775" y="198438"/>
            <a:ext cx="2230438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6"/>
          <p:cNvSpPr>
            <a:spLocks noGrp="1" noChangeArrowheads="1"/>
          </p:cNvSpPr>
          <p:nvPr>
            <p:ph type="ctrTitle"/>
          </p:nvPr>
        </p:nvSpPr>
        <p:spPr>
          <a:xfrm>
            <a:off x="412750" y="4618492"/>
            <a:ext cx="3136900" cy="944109"/>
          </a:xfrm>
          <a:prstGeom prst="rect">
            <a:avLst/>
          </a:prstGeom>
        </p:spPr>
        <p:txBody>
          <a:bodyPr/>
          <a:lstStyle>
            <a:lvl1pPr>
              <a:defRPr sz="2800" b="0">
                <a:solidFill>
                  <a:schemeClr val="bg1"/>
                </a:solidFill>
                <a:latin typeface="Arial Black" pitchFamily="34" charset="0"/>
              </a:defRPr>
            </a:lvl1pPr>
          </a:lstStyle>
          <a:p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ubTitle" idx="1"/>
          </p:nvPr>
        </p:nvSpPr>
        <p:spPr>
          <a:xfrm>
            <a:off x="427949" y="5638800"/>
            <a:ext cx="3121702" cy="8382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2200" b="0">
                <a:solidFill>
                  <a:schemeClr val="bg1"/>
                </a:solidFill>
              </a:defRPr>
            </a:lvl1pPr>
          </a:lstStyle>
          <a:p>
            <a:r>
              <a:rPr lang="hu-HU" smtClean="0"/>
              <a:t>Alcím mintájának szerkesztése</a:t>
            </a:r>
            <a:endParaRPr lang="hu-H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ím és tartalom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1651000" y="2514360"/>
            <a:ext cx="3901517" cy="114324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hu-H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95300" y="2257425"/>
            <a:ext cx="8915400" cy="3773488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</p:txBody>
      </p:sp>
      <p:sp>
        <p:nvSpPr>
          <p:cNvPr id="7" name="Cím 1"/>
          <p:cNvSpPr>
            <a:spLocks noGrp="1"/>
          </p:cNvSpPr>
          <p:nvPr>
            <p:ph type="title"/>
          </p:nvPr>
        </p:nvSpPr>
        <p:spPr>
          <a:xfrm>
            <a:off x="1651000" y="609360"/>
            <a:ext cx="3901517" cy="114324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4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200" b="1">
                <a:solidFill>
                  <a:srgbClr val="0070C0"/>
                </a:solidFill>
              </a:defRPr>
            </a:lvl1pPr>
          </a:lstStyle>
          <a:p>
            <a:pPr>
              <a:defRPr/>
            </a:pPr>
            <a:fld id="{463A23EA-9252-4A00-B750-1D2F46770D02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dt" sz="half" idx="11"/>
          </p:nvPr>
        </p:nvSpPr>
        <p:spPr bwMode="auto">
          <a:xfrm>
            <a:off x="2209800" y="6096000"/>
            <a:ext cx="2338388" cy="4508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66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ftr" sz="quarter" idx="12"/>
          </p:nvPr>
        </p:nvSpPr>
        <p:spPr bwMode="auto">
          <a:xfrm>
            <a:off x="5495925" y="6105525"/>
            <a:ext cx="1547813" cy="4413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66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95300" y="2257425"/>
            <a:ext cx="4305300" cy="3773488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</p:txBody>
      </p:sp>
      <p:sp>
        <p:nvSpPr>
          <p:cNvPr id="7" name="Cím 1"/>
          <p:cNvSpPr>
            <a:spLocks noGrp="1"/>
          </p:cNvSpPr>
          <p:nvPr>
            <p:ph type="title"/>
          </p:nvPr>
        </p:nvSpPr>
        <p:spPr>
          <a:xfrm>
            <a:off x="1651000" y="609360"/>
            <a:ext cx="3901517" cy="114324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13" name="Tartalom helye 2"/>
          <p:cNvSpPr>
            <a:spLocks noGrp="1"/>
          </p:cNvSpPr>
          <p:nvPr>
            <p:ph idx="13"/>
          </p:nvPr>
        </p:nvSpPr>
        <p:spPr>
          <a:xfrm>
            <a:off x="5105400" y="2257200"/>
            <a:ext cx="4305300" cy="3773488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</p:txBody>
      </p:sp>
      <p:sp>
        <p:nvSpPr>
          <p:cNvPr id="5" name="Dia számának helye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19171-320D-4B14-93BA-7584D7DA2B05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dt" sz="half" idx="15"/>
          </p:nvPr>
        </p:nvSpPr>
        <p:spPr>
          <a:xfrm>
            <a:off x="2209800" y="6096000"/>
            <a:ext cx="2338388" cy="4508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66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Rectangle 21"/>
          <p:cNvSpPr>
            <a:spLocks noGrp="1" noChangeArrowheads="1"/>
          </p:cNvSpPr>
          <p:nvPr>
            <p:ph type="ftr" sz="quarter" idx="16"/>
          </p:nvPr>
        </p:nvSpPr>
        <p:spPr>
          <a:xfrm>
            <a:off x="5495925" y="6105525"/>
            <a:ext cx="1547813" cy="4413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66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ím 1"/>
          <p:cNvSpPr>
            <a:spLocks noGrp="1"/>
          </p:cNvSpPr>
          <p:nvPr>
            <p:ph type="title"/>
          </p:nvPr>
        </p:nvSpPr>
        <p:spPr>
          <a:xfrm>
            <a:off x="1651000" y="609360"/>
            <a:ext cx="3901517" cy="114324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3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DAC746-47AC-4AEA-9ED7-5890F7DA042C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dt" sz="half" idx="11"/>
          </p:nvPr>
        </p:nvSpPr>
        <p:spPr>
          <a:xfrm>
            <a:off x="2209800" y="6096000"/>
            <a:ext cx="2338388" cy="4508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66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ftr" sz="quarter" idx="12"/>
          </p:nvPr>
        </p:nvSpPr>
        <p:spPr>
          <a:xfrm>
            <a:off x="5495925" y="6105525"/>
            <a:ext cx="1547813" cy="4413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66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ím 1"/>
          <p:cNvSpPr>
            <a:spLocks noGrp="1"/>
          </p:cNvSpPr>
          <p:nvPr>
            <p:ph type="title"/>
          </p:nvPr>
        </p:nvSpPr>
        <p:spPr>
          <a:xfrm>
            <a:off x="1736725" y="4964112"/>
            <a:ext cx="6416675" cy="625475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2060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9" name="Kép helye 2"/>
          <p:cNvSpPr>
            <a:spLocks noGrp="1"/>
          </p:cNvSpPr>
          <p:nvPr>
            <p:ph type="pic" idx="1"/>
          </p:nvPr>
        </p:nvSpPr>
        <p:spPr>
          <a:xfrm>
            <a:off x="1736725" y="533400"/>
            <a:ext cx="6416675" cy="434975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10" name="Szöveg helye 3"/>
          <p:cNvSpPr>
            <a:spLocks noGrp="1"/>
          </p:cNvSpPr>
          <p:nvPr>
            <p:ph type="body" sz="half" idx="2"/>
          </p:nvPr>
        </p:nvSpPr>
        <p:spPr>
          <a:xfrm>
            <a:off x="1736725" y="5589587"/>
            <a:ext cx="6416675" cy="4302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3B22A-B795-4155-9B21-BC127958F7B3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dt" sz="half" idx="11"/>
          </p:nvPr>
        </p:nvSpPr>
        <p:spPr>
          <a:xfrm>
            <a:off x="2209800" y="6096000"/>
            <a:ext cx="2338388" cy="4508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66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ftr" sz="quarter" idx="12"/>
          </p:nvPr>
        </p:nvSpPr>
        <p:spPr>
          <a:xfrm>
            <a:off x="5495925" y="6105525"/>
            <a:ext cx="1547813" cy="4413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66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</p:cSld>
  <p:clrMapOvr>
    <a:masterClrMapping/>
  </p:clrMapOvr>
  <p:hf hd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8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2257425"/>
            <a:ext cx="8915400" cy="377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</p:txBody>
      </p:sp>
      <p:sp>
        <p:nvSpPr>
          <p:cNvPr id="1027" name="Cím helye 3"/>
          <p:cNvSpPr>
            <a:spLocks noGrp="1"/>
          </p:cNvSpPr>
          <p:nvPr>
            <p:ph type="title"/>
          </p:nvPr>
        </p:nvSpPr>
        <p:spPr bwMode="auto">
          <a:xfrm>
            <a:off x="1828800" y="685800"/>
            <a:ext cx="60198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8" name="Dia számának helye 2"/>
          <p:cNvSpPr>
            <a:spLocks noGrp="1"/>
          </p:cNvSpPr>
          <p:nvPr>
            <p:ph type="sldNum" sz="quarter" idx="4"/>
          </p:nvPr>
        </p:nvSpPr>
        <p:spPr>
          <a:xfrm>
            <a:off x="8915400" y="6188075"/>
            <a:ext cx="495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070C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4FA6923-A021-44D3-A3D9-76989F1B8FF3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  <p:pic>
        <p:nvPicPr>
          <p:cNvPr id="1029" name="Picture 22" descr="logo_borito"/>
          <p:cNvPicPr>
            <a:picLocks noChangeAspect="1" noChangeArrowheads="1"/>
          </p:cNvPicPr>
          <p:nvPr userDrawn="1"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280400" y="198438"/>
            <a:ext cx="1420813" cy="140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</p:sldLayoutIdLst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0066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0066"/>
          </a:solidFill>
          <a:latin typeface="Arial" charset="0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0066"/>
          </a:solidFill>
          <a:latin typeface="Arial" charset="0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0066"/>
          </a:solidFill>
          <a:latin typeface="Arial" charset="0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0066"/>
          </a:solidFill>
          <a:latin typeface="Arial" charset="0"/>
        </a:defRPr>
      </a:lvl5pPr>
      <a:lvl6pPr marL="400736" algn="l" defTabSz="914179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0066"/>
          </a:solidFill>
          <a:latin typeface="Arial" charset="0"/>
        </a:defRPr>
      </a:lvl6pPr>
      <a:lvl7pPr marL="801472" algn="l" defTabSz="914179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0066"/>
          </a:solidFill>
          <a:latin typeface="Arial" charset="0"/>
        </a:defRPr>
      </a:lvl7pPr>
      <a:lvl8pPr marL="1202207" algn="l" defTabSz="914179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0066"/>
          </a:solidFill>
          <a:latin typeface="Arial" charset="0"/>
        </a:defRPr>
      </a:lvl8pPr>
      <a:lvl9pPr marL="1602943" algn="l" defTabSz="914179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0066"/>
          </a:solidFill>
          <a:latin typeface="Arial" charset="0"/>
        </a:defRPr>
      </a:lvl9pPr>
    </p:titleStyle>
    <p:bodyStyle>
      <a:lvl1pPr marL="341313" indent="-341313" algn="l" defTabSz="912813" rtl="0" eaLnBrk="0" fontAlgn="base" hangingPunct="0">
        <a:spcBef>
          <a:spcPct val="20000"/>
        </a:spcBef>
        <a:spcAft>
          <a:spcPct val="0"/>
        </a:spcAft>
        <a:buBlip>
          <a:blip r:embed="rId10"/>
        </a:buBlip>
        <a:defRPr sz="2400" b="1">
          <a:solidFill>
            <a:srgbClr val="0099CC"/>
          </a:solidFill>
          <a:latin typeface="+mn-lt"/>
          <a:ea typeface="+mn-ea"/>
          <a:cs typeface="+mn-cs"/>
        </a:defRPr>
      </a:lvl1pPr>
      <a:lvl2pPr marL="742950" indent="-284163" algn="l" defTabSz="912813" rtl="0" eaLnBrk="0" fontAlgn="base" hangingPunct="0">
        <a:spcBef>
          <a:spcPct val="20000"/>
        </a:spcBef>
        <a:spcAft>
          <a:spcPct val="0"/>
        </a:spcAft>
        <a:buBlip>
          <a:blip r:embed="rId11"/>
        </a:buBlip>
        <a:defRPr sz="2000">
          <a:solidFill>
            <a:srgbClr val="0099CC"/>
          </a:solidFill>
          <a:latin typeface="+mn-lt"/>
        </a:defRPr>
      </a:lvl2pPr>
      <a:lvl3pPr marL="1141413" indent="-227013" algn="l" defTabSz="912813" rtl="0" eaLnBrk="0" fontAlgn="base" hangingPunct="0">
        <a:spcBef>
          <a:spcPct val="20000"/>
        </a:spcBef>
        <a:spcAft>
          <a:spcPct val="0"/>
        </a:spcAft>
        <a:buBlip>
          <a:blip r:embed="rId12"/>
        </a:buBlip>
        <a:defRPr sz="1400">
          <a:solidFill>
            <a:srgbClr val="0099CC"/>
          </a:solidFill>
          <a:latin typeface="+mn-lt"/>
        </a:defRPr>
      </a:lvl3pPr>
      <a:lvl4pPr marL="1598613" indent="-227013" algn="l" defTabSz="912813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defTabSz="912813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457290" indent="-228197" algn="l" defTabSz="914179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858025" indent="-228197" algn="l" defTabSz="914179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258761" indent="-228197" algn="l" defTabSz="914179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659497" indent="-228197" algn="l" defTabSz="914179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0736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1472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02207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02943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03679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04415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05151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05886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ím 1"/>
          <p:cNvSpPr>
            <a:spLocks noGrp="1"/>
          </p:cNvSpPr>
          <p:nvPr>
            <p:ph type="ctrTitle"/>
          </p:nvPr>
        </p:nvSpPr>
        <p:spPr>
          <a:xfrm>
            <a:off x="200472" y="4941168"/>
            <a:ext cx="4752528" cy="936104"/>
          </a:xfrm>
        </p:spPr>
        <p:txBody>
          <a:bodyPr/>
          <a:lstStyle/>
          <a:p>
            <a:pPr eaLnBrk="1" hangingPunct="1"/>
            <a:r>
              <a:rPr lang="hu-HU" dirty="0" smtClean="0"/>
              <a:t>A baromfi szektor banki szemmel</a:t>
            </a:r>
          </a:p>
        </p:txBody>
      </p:sp>
      <p:sp>
        <p:nvSpPr>
          <p:cNvPr id="8195" name="Alcím 2"/>
          <p:cNvSpPr>
            <a:spLocks noGrp="1"/>
          </p:cNvSpPr>
          <p:nvPr>
            <p:ph type="subTitle" idx="1"/>
          </p:nvPr>
        </p:nvSpPr>
        <p:spPr>
          <a:xfrm>
            <a:off x="200471" y="5877272"/>
            <a:ext cx="4248473" cy="792088"/>
          </a:xfrm>
        </p:spPr>
        <p:txBody>
          <a:bodyPr/>
          <a:lstStyle/>
          <a:p>
            <a:pPr eaLnBrk="1" hangingPunct="1"/>
            <a:r>
              <a:rPr lang="hu-HU" dirty="0" smtClean="0"/>
              <a:t>K&amp;H Bank </a:t>
            </a:r>
            <a:r>
              <a:rPr lang="hu-HU" dirty="0" err="1" smtClean="0"/>
              <a:t>Zrt</a:t>
            </a:r>
            <a:r>
              <a:rPr lang="hu-HU" dirty="0" smtClean="0"/>
              <a:t> - </a:t>
            </a:r>
            <a:r>
              <a:rPr lang="hu-HU" dirty="0" err="1" smtClean="0"/>
              <a:t>Tresó</a:t>
            </a:r>
            <a:r>
              <a:rPr lang="hu-HU" dirty="0" smtClean="0"/>
              <a:t> István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artalom helye 1"/>
          <p:cNvSpPr>
            <a:spLocks noGrp="1"/>
          </p:cNvSpPr>
          <p:nvPr>
            <p:ph idx="1"/>
          </p:nvPr>
        </p:nvSpPr>
        <p:spPr bwMode="black"/>
        <p:txBody>
          <a:bodyPr/>
          <a:lstStyle/>
          <a:p>
            <a:pPr eaLnBrk="1" hangingPunct="1"/>
            <a:r>
              <a:rPr lang="hu-HU" dirty="0" smtClean="0"/>
              <a:t>Magyarország </a:t>
            </a:r>
            <a:r>
              <a:rPr lang="hu-HU" dirty="0" err="1" smtClean="0"/>
              <a:t>önellátottsági</a:t>
            </a:r>
            <a:r>
              <a:rPr lang="hu-HU" dirty="0" smtClean="0"/>
              <a:t> szintje 140% körüli                             </a:t>
            </a:r>
            <a:r>
              <a:rPr lang="hu-HU" dirty="0" smtClean="0">
                <a:solidFill>
                  <a:srgbClr val="FF0000"/>
                </a:solidFill>
              </a:rPr>
              <a:t>az ágazat nettó exportőr !</a:t>
            </a:r>
          </a:p>
          <a:p>
            <a:pPr eaLnBrk="1" hangingPunct="1"/>
            <a:endParaRPr lang="hu-HU" dirty="0" smtClean="0">
              <a:solidFill>
                <a:srgbClr val="FF0000"/>
              </a:solidFill>
            </a:endParaRPr>
          </a:p>
          <a:p>
            <a:pPr eaLnBrk="1" hangingPunct="1"/>
            <a:r>
              <a:rPr lang="hu-HU" dirty="0" smtClean="0"/>
              <a:t>Megfelelő mennyiség, minőség és szerződéses fegyelem mellet </a:t>
            </a:r>
            <a:r>
              <a:rPr lang="hu-HU" dirty="0" smtClean="0">
                <a:solidFill>
                  <a:srgbClr val="FF0000"/>
                </a:solidFill>
              </a:rPr>
              <a:t>az export  piac szinte korlátlan</a:t>
            </a:r>
          </a:p>
          <a:p>
            <a:pPr eaLnBrk="1" hangingPunct="1"/>
            <a:endParaRPr lang="hu-HU" dirty="0" smtClean="0">
              <a:solidFill>
                <a:srgbClr val="FF0000"/>
              </a:solidFill>
            </a:endParaRPr>
          </a:p>
          <a:p>
            <a:pPr eaLnBrk="1" hangingPunct="1"/>
            <a:r>
              <a:rPr lang="hu-HU" dirty="0" smtClean="0"/>
              <a:t>Az ágazat ma a </a:t>
            </a:r>
            <a:r>
              <a:rPr lang="hu-HU" dirty="0" smtClean="0">
                <a:solidFill>
                  <a:srgbClr val="FF0000"/>
                </a:solidFill>
              </a:rPr>
              <a:t>legerősebben integrált</a:t>
            </a:r>
            <a:r>
              <a:rPr lang="hu-HU" dirty="0" smtClean="0"/>
              <a:t>, a termelők 80%-a valamely integráció tagja</a:t>
            </a:r>
          </a:p>
        </p:txBody>
      </p:sp>
      <p:sp>
        <p:nvSpPr>
          <p:cNvPr id="10243" name="Cím 2"/>
          <p:cNvSpPr>
            <a:spLocks noGrp="1"/>
          </p:cNvSpPr>
          <p:nvPr>
            <p:ph type="title"/>
          </p:nvPr>
        </p:nvSpPr>
        <p:spPr>
          <a:xfrm>
            <a:off x="2288704" y="188640"/>
            <a:ext cx="4896544" cy="1296144"/>
          </a:xfrm>
        </p:spPr>
        <p:txBody>
          <a:bodyPr/>
          <a:lstStyle/>
          <a:p>
            <a:pPr eaLnBrk="1" hangingPunct="1"/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Ágazati jellemzők</a:t>
            </a:r>
          </a:p>
        </p:txBody>
      </p:sp>
      <p:sp>
        <p:nvSpPr>
          <p:cNvPr id="10244" name="Dia számának helye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87C46EA-E8B1-40F5-BED4-04AD4A8C0B58}" type="slidenum">
              <a:rPr lang="hu-H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hu-HU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495300" y="1916832"/>
            <a:ext cx="8915400" cy="4114081"/>
          </a:xfrm>
        </p:spPr>
        <p:txBody>
          <a:bodyPr/>
          <a:lstStyle/>
          <a:p>
            <a:r>
              <a:rPr lang="hu-HU" dirty="0" smtClean="0"/>
              <a:t>Tömegtermelés   -   globális verseny</a:t>
            </a:r>
          </a:p>
          <a:p>
            <a:pPr>
              <a:buNone/>
            </a:pPr>
            <a:endParaRPr lang="hu-HU" dirty="0" smtClean="0"/>
          </a:p>
          <a:p>
            <a:r>
              <a:rPr lang="hu-HU" dirty="0" smtClean="0"/>
              <a:t>Lokális igények kielégítése – regionális piacok</a:t>
            </a:r>
          </a:p>
          <a:p>
            <a:pPr>
              <a:buNone/>
            </a:pPr>
            <a:r>
              <a:rPr lang="hu-HU" sz="1600" dirty="0" smtClean="0"/>
              <a:t> a kettő közötti határ a 30 000 madár/turnus környékén van</a:t>
            </a:r>
          </a:p>
          <a:p>
            <a:endParaRPr lang="hu-HU" dirty="0" smtClean="0"/>
          </a:p>
          <a:p>
            <a:r>
              <a:rPr lang="hu-HU" dirty="0" smtClean="0"/>
              <a:t>Bármely integráció stabil tagja az a termelő, aki képes ezt teljesíteni</a:t>
            </a:r>
          </a:p>
          <a:p>
            <a:pPr>
              <a:buNone/>
            </a:pPr>
            <a:endParaRPr lang="hu-HU" dirty="0" smtClean="0"/>
          </a:p>
          <a:p>
            <a:r>
              <a:rPr lang="hu-HU" dirty="0" smtClean="0"/>
              <a:t>Termelő ebben az ágazatban értékesítési szerződés nélkül kevésbé finanszírozható</a:t>
            </a:r>
            <a:endParaRPr lang="hu-HU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1651000" y="764704"/>
            <a:ext cx="6182320" cy="987896"/>
          </a:xfrm>
        </p:spPr>
        <p:txBody>
          <a:bodyPr/>
          <a:lstStyle/>
          <a:p>
            <a:r>
              <a:rPr lang="hu-HU" dirty="0" smtClean="0"/>
              <a:t>Üzemméret  -  </a:t>
            </a:r>
            <a:r>
              <a:rPr lang="hu-HU" dirty="0" smtClean="0"/>
              <a:t>piacméret</a:t>
            </a:r>
            <a:endParaRPr lang="hu-H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704528" y="1628800"/>
            <a:ext cx="8915400" cy="3773488"/>
          </a:xfrm>
        </p:spPr>
        <p:txBody>
          <a:bodyPr/>
          <a:lstStyle/>
          <a:p>
            <a:r>
              <a:rPr lang="hu-HU" dirty="0" smtClean="0"/>
              <a:t>Termelési költségek nemzetközi összehasonlítása</a:t>
            </a:r>
          </a:p>
          <a:p>
            <a:pPr>
              <a:buNone/>
            </a:pPr>
            <a:r>
              <a:rPr lang="hu-HU" dirty="0" smtClean="0"/>
              <a:t>     </a:t>
            </a:r>
            <a:r>
              <a:rPr lang="hu-HU" sz="1200" dirty="0" smtClean="0"/>
              <a:t>( 2011, élő testtömeg, </a:t>
            </a:r>
            <a:r>
              <a:rPr lang="hu-HU" sz="1200" dirty="0" err="1" smtClean="0"/>
              <a:t>cEUR</a:t>
            </a:r>
            <a:r>
              <a:rPr lang="hu-HU" sz="1200" dirty="0" smtClean="0"/>
              <a:t>/kg )</a:t>
            </a:r>
          </a:p>
          <a:p>
            <a:endParaRPr lang="hu-HU" dirty="0" smtClean="0"/>
          </a:p>
          <a:p>
            <a:endParaRPr lang="hu-HU" dirty="0" smtClean="0"/>
          </a:p>
          <a:p>
            <a:endParaRPr lang="hu-HU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1651000" y="692696"/>
            <a:ext cx="4886176" cy="1059904"/>
          </a:xfrm>
        </p:spPr>
        <p:txBody>
          <a:bodyPr/>
          <a:lstStyle/>
          <a:p>
            <a:r>
              <a:rPr lang="hu-HU" dirty="0" smtClean="0"/>
              <a:t>Versenyképesség </a:t>
            </a:r>
            <a:r>
              <a:rPr lang="hu-HU" dirty="0" smtClean="0"/>
              <a:t>1.</a:t>
            </a:r>
            <a:br>
              <a:rPr lang="hu-HU" dirty="0" smtClean="0"/>
            </a:br>
            <a:r>
              <a:rPr lang="hu-HU" sz="1600" dirty="0" smtClean="0"/>
              <a:t>( költséghatékonyság )</a:t>
            </a:r>
            <a:endParaRPr lang="hu-HU" sz="1600" dirty="0"/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/>
        </p:nvGraphicFramePr>
        <p:xfrm>
          <a:off x="848544" y="2564904"/>
          <a:ext cx="7776860" cy="3771687"/>
        </p:xfrm>
        <a:graphic>
          <a:graphicData uri="http://schemas.openxmlformats.org/drawingml/2006/table">
            <a:tbl>
              <a:tblPr/>
              <a:tblGrid>
                <a:gridCol w="2088232"/>
                <a:gridCol w="720080"/>
                <a:gridCol w="792088"/>
                <a:gridCol w="792088"/>
                <a:gridCol w="864096"/>
                <a:gridCol w="936104"/>
                <a:gridCol w="743042"/>
                <a:gridCol w="841130"/>
              </a:tblGrid>
              <a:tr h="504576"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Megnevezés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NL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DE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FR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PL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014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b="1" kern="1200" dirty="0" smtClean="0">
                          <a:solidFill>
                            <a:srgbClr val="FF0000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HU</a:t>
                      </a:r>
                    </a:p>
                    <a:p>
                      <a:pPr algn="ctr"/>
                      <a:endParaRPr lang="hu-HU" dirty="0">
                        <a:solidFill>
                          <a:srgbClr val="FF0000"/>
                        </a:solidFill>
                      </a:endParaRP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UKR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BR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287"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Összes </a:t>
                      </a:r>
                      <a:r>
                        <a:rPr lang="hu-HU" sz="1400" b="1" kern="1200" dirty="0" err="1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ktg</a:t>
                      </a: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. </a:t>
                      </a:r>
                      <a:r>
                        <a:rPr lang="hu-HU" sz="1400" b="1" kern="1200" dirty="0" err="1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munkabérrrel</a:t>
                      </a:r>
                      <a:endParaRPr lang="hu-HU" sz="1400" b="1" kern="1200" dirty="0">
                        <a:solidFill>
                          <a:srgbClr val="0099CC"/>
                        </a:solidFill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91,2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92,9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94,9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90,2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 smtClean="0">
                          <a:solidFill>
                            <a:srgbClr val="FF0000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91,8</a:t>
                      </a:r>
                      <a:endParaRPr lang="hu-HU" sz="1400" b="1" kern="1200" dirty="0">
                        <a:solidFill>
                          <a:srgbClr val="FF0000"/>
                        </a:solidFill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73,9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67,9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287"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Összesktg. kiv. munkabér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86,8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88,4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90,0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88,7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FF0000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89,5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73,4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65,2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166"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Naposcsibe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14,4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14,7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16,9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14,1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FF0000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13,9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11,0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10,7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166"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Takarmány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56,4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57,9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57,4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60,7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FF0000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57,6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50,7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47,5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49"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Egyéb változó ktg.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8,6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8,6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8,2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7,2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FF0000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8,9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5,3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2,8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49"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FF0000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Munkabér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FF0000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4,4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FF0000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4,5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FF0000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4,9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FF0000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1,4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FF0000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2,3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FF0000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0,5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FF0000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2,7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49"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Fenntartó ktg.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5,4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5,8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6,5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5,9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FF0000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8,0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5,9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3,7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49"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Általános ktg.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1,1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1,1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1,1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0,8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FF0000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0,8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0,5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0,5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8731"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Trágyakezelés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0,9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0,4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0,0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-0,1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FF0000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0,3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-0,1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-0,1</a:t>
                      </a:r>
                    </a:p>
                  </a:txBody>
                  <a:tcPr marL="60876" marR="608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Elsődleges feldolgozás költségeinek nemzetközi </a:t>
            </a:r>
            <a:r>
              <a:rPr lang="hu-HU" dirty="0" smtClean="0"/>
              <a:t>összehasonlítása</a:t>
            </a:r>
          </a:p>
          <a:p>
            <a:pPr>
              <a:buNone/>
            </a:pPr>
            <a:r>
              <a:rPr lang="hu-HU" dirty="0" smtClean="0"/>
              <a:t> </a:t>
            </a:r>
            <a:r>
              <a:rPr lang="hu-HU" dirty="0" smtClean="0"/>
              <a:t>      </a:t>
            </a:r>
            <a:r>
              <a:rPr lang="hu-HU" dirty="0" smtClean="0"/>
              <a:t> </a:t>
            </a:r>
            <a:r>
              <a:rPr lang="hu-HU" sz="1200" dirty="0" smtClean="0"/>
              <a:t>( 2011, vágott súly, </a:t>
            </a:r>
            <a:r>
              <a:rPr lang="hu-HU" sz="1200" dirty="0" err="1" smtClean="0"/>
              <a:t>cEUR</a:t>
            </a:r>
            <a:r>
              <a:rPr lang="hu-HU" sz="1200" dirty="0" smtClean="0"/>
              <a:t>/kg )</a:t>
            </a:r>
          </a:p>
          <a:p>
            <a:endParaRPr lang="hu-HU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1651000" y="692696"/>
            <a:ext cx="5318224" cy="1059904"/>
          </a:xfrm>
        </p:spPr>
        <p:txBody>
          <a:bodyPr/>
          <a:lstStyle/>
          <a:p>
            <a:r>
              <a:rPr lang="hu-HU" dirty="0" smtClean="0"/>
              <a:t>Versenyképesség</a:t>
            </a:r>
            <a:r>
              <a:rPr lang="hu-HU" dirty="0" smtClean="0"/>
              <a:t> </a:t>
            </a:r>
            <a:r>
              <a:rPr lang="hu-HU" dirty="0" smtClean="0"/>
              <a:t>2</a:t>
            </a:r>
            <a:r>
              <a:rPr lang="hu-HU" dirty="0" smtClean="0"/>
              <a:t>.</a:t>
            </a:r>
            <a:br>
              <a:rPr lang="hu-HU" dirty="0" smtClean="0"/>
            </a:br>
            <a:r>
              <a:rPr lang="hu-HU" sz="1600" dirty="0" smtClean="0"/>
              <a:t>(</a:t>
            </a:r>
            <a:r>
              <a:rPr lang="hu-HU" dirty="0" smtClean="0"/>
              <a:t> </a:t>
            </a:r>
            <a:r>
              <a:rPr lang="hu-HU" sz="1600" dirty="0" smtClean="0"/>
              <a:t>költséghatékonyság )</a:t>
            </a:r>
            <a:endParaRPr lang="hu-HU" sz="1600" dirty="0"/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/>
        </p:nvGraphicFramePr>
        <p:xfrm>
          <a:off x="1208583" y="3428999"/>
          <a:ext cx="6696746" cy="2232248"/>
        </p:xfrm>
        <a:graphic>
          <a:graphicData uri="http://schemas.openxmlformats.org/drawingml/2006/table">
            <a:tbl>
              <a:tblPr/>
              <a:tblGrid>
                <a:gridCol w="1408291"/>
                <a:gridCol w="503499"/>
                <a:gridCol w="797736"/>
                <a:gridCol w="797006"/>
                <a:gridCol w="797736"/>
                <a:gridCol w="797006"/>
                <a:gridCol w="797736"/>
                <a:gridCol w="797736"/>
              </a:tblGrid>
              <a:tr h="608795"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Megnevezés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NL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DE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FR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PL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FF0000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HU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UKR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BR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8795"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Vágócsirke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130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133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136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129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FF0000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131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106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863"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FF0000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Vágási költség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FF0000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35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FF0000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31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FF0000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35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FF0000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FF0000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FF0000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FF0000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8795"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Összesen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165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164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170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154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FF0000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156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128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01472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b="1" kern="1200" dirty="0">
                          <a:solidFill>
                            <a:srgbClr val="0099CC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119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495300" y="1916832"/>
            <a:ext cx="8915400" cy="4114081"/>
          </a:xfrm>
        </p:spPr>
        <p:txBody>
          <a:bodyPr/>
          <a:lstStyle/>
          <a:p>
            <a:pPr>
              <a:buNone/>
            </a:pPr>
            <a:r>
              <a:rPr lang="hu-HU" dirty="0" smtClean="0"/>
              <a:t>                 </a:t>
            </a:r>
            <a:r>
              <a:rPr lang="hu-HU" sz="3200" dirty="0" smtClean="0">
                <a:solidFill>
                  <a:srgbClr val="FF0000"/>
                </a:solidFill>
              </a:rPr>
              <a:t>NEM !</a:t>
            </a:r>
          </a:p>
          <a:p>
            <a:r>
              <a:rPr lang="hu-HU" dirty="0" smtClean="0"/>
              <a:t>Árelfogadó pozíció a megfelelő méretű árualap hiányában</a:t>
            </a:r>
          </a:p>
          <a:p>
            <a:r>
              <a:rPr lang="hu-HU" dirty="0" smtClean="0"/>
              <a:t>Csúcsra járatott integrációk</a:t>
            </a:r>
          </a:p>
          <a:p>
            <a:pPr>
              <a:buNone/>
            </a:pPr>
            <a:r>
              <a:rPr lang="hu-HU" dirty="0" smtClean="0"/>
              <a:t>                                    csúcsra járatott hitelezéssel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dirty="0" smtClean="0">
                <a:solidFill>
                  <a:srgbClr val="FF0000"/>
                </a:solidFill>
              </a:rPr>
              <a:t>MEGOLDÁS</a:t>
            </a:r>
            <a:r>
              <a:rPr lang="hu-HU" dirty="0" smtClean="0"/>
              <a:t>  az integráció magasabb foka:</a:t>
            </a:r>
          </a:p>
          <a:p>
            <a:pPr>
              <a:buNone/>
            </a:pPr>
            <a:r>
              <a:rPr lang="hu-HU" dirty="0" smtClean="0"/>
              <a:t>        - legsürgősebb a közös értékesítés az export piacokon!</a:t>
            </a:r>
          </a:p>
          <a:p>
            <a:pPr>
              <a:buNone/>
            </a:pPr>
            <a:r>
              <a:rPr lang="hu-HU" dirty="0" smtClean="0"/>
              <a:t>        - lehetséges következő lépés a közös vágás ?</a:t>
            </a:r>
          </a:p>
          <a:p>
            <a:pPr>
              <a:buNone/>
            </a:pPr>
            <a:r>
              <a:rPr lang="hu-HU" dirty="0" smtClean="0"/>
              <a:t>                 </a:t>
            </a:r>
          </a:p>
          <a:p>
            <a:pPr>
              <a:buNone/>
            </a:pPr>
            <a:endParaRPr lang="hu-HU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1651000" y="692696"/>
            <a:ext cx="5678264" cy="1059904"/>
          </a:xfrm>
        </p:spPr>
        <p:txBody>
          <a:bodyPr/>
          <a:lstStyle/>
          <a:p>
            <a:r>
              <a:rPr lang="hu-HU" dirty="0" smtClean="0"/>
              <a:t>Akkor minden rendben ?</a:t>
            </a:r>
            <a:endParaRPr lang="hu-H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éma2-2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429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429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Téma2-2</Template>
  <TotalTime>189</TotalTime>
  <Words>306</Words>
  <Application>Microsoft Office PowerPoint</Application>
  <PresentationFormat>A4 (210x297 mm)</PresentationFormat>
  <Paragraphs>147</Paragraphs>
  <Slides>6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6</vt:i4>
      </vt:variant>
    </vt:vector>
  </HeadingPairs>
  <TitlesOfParts>
    <vt:vector size="7" baseType="lpstr">
      <vt:lpstr>Téma2-2</vt:lpstr>
      <vt:lpstr>A baromfi szektor banki szemmel</vt:lpstr>
      <vt:lpstr> Ágazati jellemzők</vt:lpstr>
      <vt:lpstr>Üzemméret  -  piacméret</vt:lpstr>
      <vt:lpstr>Versenyképesség 1. ( költséghatékonyság )</vt:lpstr>
      <vt:lpstr>Versenyképesség 2. ( költséghatékonyság )</vt:lpstr>
      <vt:lpstr>Akkor minden rendben 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Dávid</dc:creator>
  <cp:lastModifiedBy>Tresó István</cp:lastModifiedBy>
  <cp:revision>32</cp:revision>
  <dcterms:created xsi:type="dcterms:W3CDTF">2013-02-15T09:59:09Z</dcterms:created>
  <dcterms:modified xsi:type="dcterms:W3CDTF">2014-09-09T16:27:12Z</dcterms:modified>
</cp:coreProperties>
</file>